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86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6EF"/>
    <a:srgbClr val="DDF3E9"/>
    <a:srgbClr val="EEF9F4"/>
    <a:srgbClr val="FFFFFF"/>
    <a:srgbClr val="227078"/>
    <a:srgbClr val="105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5033" autoAdjust="0"/>
  </p:normalViewPr>
  <p:slideViewPr>
    <p:cSldViewPr>
      <p:cViewPr>
        <p:scale>
          <a:sx n="30" d="100"/>
          <a:sy n="30" d="100"/>
        </p:scale>
        <p:origin x="466" y="34"/>
      </p:cViewPr>
      <p:guideLst>
        <p:guide orient="horz" pos="24186"/>
        <p:guide pos="953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B45CA69-CE9D-1CE2-7067-66010919E4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6667060-A5E1-B9BD-A4E8-9054D08584A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2802BDB-FDB6-2B8D-D966-479BA31A899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230350D-EE6A-3B30-A21F-6491CC4C0A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DD4F18B-F157-9719-3E1A-E5554391010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64225AB-AA75-9861-0FE7-3B493787CE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Geneva" pitchFamily="125" charset="-128"/>
              </a:defRPr>
            </a:lvl1pPr>
          </a:lstStyle>
          <a:p>
            <a:pPr>
              <a:defRPr/>
            </a:pPr>
            <a:fld id="{2D753200-F78C-8342-B7BD-2BA0ECC31467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Geneva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Geneva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Geneva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Geneva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E808B4EF-C343-CEBC-D7C9-49AF925D4B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Geneva" panose="020B050303040404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Geneva" panose="020B0503030404040204" pitchFamily="34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Geneva" panose="020B0503030404040204" pitchFamily="34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Geneva" panose="020B0503030404040204" pitchFamily="34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Geneva" panose="020B050303040404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Geneva" panose="020B050303040404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Geneva" panose="020B050303040404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Geneva" panose="020B050303040404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Geneva" panose="020B05030304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97E5CA-705E-9D40-BF8F-DFF02CBE6800}" type="slidenum">
              <a:rPr lang="en-IE" altLang="en-US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en-IE" altLang="en-US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C8F71826-DD0D-6270-FF50-33E02AE59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812800"/>
            <a:ext cx="28336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2091083-5277-0D32-B02B-287914E43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en-US" dirty="0">
              <a:latin typeface="Times New Roman" panose="02020603050405020304" pitchFamily="18" charset="0"/>
              <a:ea typeface="Geneva" panose="020B05030304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70125" y="13296900"/>
            <a:ext cx="25734963" cy="917575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41838" y="24255413"/>
            <a:ext cx="21191537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103020-8B09-96E5-CC41-FF95CC6852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EBFBA-5A65-B1B5-BD2D-15BC3EB2FC2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948E9-C940-BCBC-F196-C376D139D8A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0702-3711-5943-9F95-155ADECFC3D3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40669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B640A-B2D2-F941-6401-4BF8C57869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2BF32-11BB-6AE4-C03B-5E89C072220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D1012D-3917-218B-4252-691192BF29F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891B-5261-8D4A-B15C-FE2F03463D12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90830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21863050" y="1704975"/>
            <a:ext cx="6897688" cy="365918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69988" y="1704975"/>
            <a:ext cx="20540662" cy="3659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72470E-AE7B-D408-EBF3-2B7B43FCB7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B935D-1881-DBFC-5526-337A64894EC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9ABB0-7A3E-901F-DCAB-E9672FBB702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18068-A733-FE4E-8CDB-0906F04E8F84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59439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27246263" cy="714375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A14B03-C8FE-4427-4361-D68F9139F4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9B033-B9BE-8831-C8E8-CB6D74D554D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D613C5-4F10-48C7-101E-78641B294C2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7ECC7-8247-DB4B-B87A-245031B4B43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2405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676C91-253E-FB3A-9F9D-6CD434EACD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83F0B-DFE3-5F8A-64B1-E430C85EAEC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68C2D5-40A7-D098-C777-9AE419DACC9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15DC-FE66-E948-BCD2-90A5C71D1364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01783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90775" y="27505025"/>
            <a:ext cx="25734963" cy="8501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390775" y="18141950"/>
            <a:ext cx="25734963" cy="93630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7282F-625F-19F5-BC80-3E379BA736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CC16D-B641-9894-DD38-3343409D6E3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965A7-9386-05E3-03FB-1078B7EAC2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09EF0-4AE4-4740-B47E-2F1321278373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54413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69988" y="10050463"/>
            <a:ext cx="13546137" cy="2824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868525" y="10050463"/>
            <a:ext cx="13547725" cy="2824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72B8E0-677A-FA72-DE68-AAFD6C52B8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7C9E2E-96BE-74D6-B2D6-34F83098EEC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0C99A6-B5A7-3386-F6E4-680A7D0E883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59DAF-6911-6F42-ABBF-03F031E3347B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1407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14475" y="9580563"/>
            <a:ext cx="13376275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14475" y="13574713"/>
            <a:ext cx="13376275" cy="24661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15379700" y="9580563"/>
            <a:ext cx="13381038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15379700" y="13574713"/>
            <a:ext cx="13381038" cy="24661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583C16-5F51-5309-B7C2-1942806D25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77FFB0C-5FE5-86F3-FA97-17C796AD699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EEE48D-4823-C2CF-2119-D589D9D8842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4D306-44A2-0C4E-81EE-F9AF72B1B9F5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46968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09336EF-CCDF-F55A-7549-D15422877D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74578-A401-CD59-1DAA-4BF81BFF472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19D777-8DC2-B1C7-0A03-5658C2DF7CB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0FC5C-DB95-EE43-BBFE-B7425F472CD5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64873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331F7E5-6E7C-5C49-78D7-A9B0B84005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0E364B-FC0B-6F26-F796-ED842635065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364296-B8D0-9F91-9356-6CD9A6577CB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928E9-D9D4-B64D-9085-DA396C28AF20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65557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59975" cy="725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36400" y="1704975"/>
            <a:ext cx="16924338" cy="3653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14475" y="8956675"/>
            <a:ext cx="9959975" cy="292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7549AC-FA0B-7B0D-D2E4-02EE088849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D00B98-A70C-0D68-51F8-E04F99C770C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D188D5-CB72-FB68-9771-06C47146E34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95F1A-6D4E-F240-AB0B-187CBFD9E114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99707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34075" y="29962475"/>
            <a:ext cx="18165763" cy="353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934075" y="3824288"/>
            <a:ext cx="18165763" cy="25682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934075" y="33499425"/>
            <a:ext cx="18165763" cy="5024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8BB2D4-BB72-A9A6-9FE2-9F7D112E9D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36ADA7F-22BF-56EE-6247-15C0071005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CEB8EE-26B6-923F-6749-201D5F3AA50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3F530-93C3-6E42-9C33-D9497AF610DF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60443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2B6B06E-6021-F230-D119-82338A146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04975"/>
            <a:ext cx="27246263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08C6769-4034-F09A-AB76-AD120A9CD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0050463"/>
            <a:ext cx="27246262" cy="282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5964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4DA09E-AAB3-6EC7-201E-7A685B3600E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514475" y="38993763"/>
            <a:ext cx="7051675" cy="2949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352106-65AD-33AF-3D4D-ACC05B32923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0353675" y="38993763"/>
            <a:ext cx="9594850" cy="2949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IE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94B7D0-A58D-BA48-7C27-0D21ADFA14A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1705888" y="38993763"/>
            <a:ext cx="7051675" cy="2949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Geneva" pitchFamily="125" charset="-128"/>
              </a:defRPr>
            </a:lvl1pPr>
          </a:lstStyle>
          <a:p>
            <a:pPr>
              <a:defRPr/>
            </a:pPr>
            <a:fld id="{56C3DFF9-F2FE-F241-86B2-22EAA90088B3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900">
          <a:solidFill>
            <a:srgbClr val="000000"/>
          </a:solidFill>
          <a:latin typeface="+mj-lt"/>
          <a:ea typeface="Geneva" charset="0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900">
          <a:solidFill>
            <a:srgbClr val="000000"/>
          </a:solidFill>
          <a:latin typeface="Arial" charset="0"/>
          <a:ea typeface="Geneva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900">
          <a:solidFill>
            <a:srgbClr val="000000"/>
          </a:solidFill>
          <a:latin typeface="Arial" charset="0"/>
          <a:ea typeface="Geneva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900">
          <a:solidFill>
            <a:srgbClr val="000000"/>
          </a:solidFill>
          <a:latin typeface="Arial" charset="0"/>
          <a:ea typeface="Geneva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900">
          <a:solidFill>
            <a:srgbClr val="000000"/>
          </a:solidFill>
          <a:latin typeface="Arial" charset="0"/>
          <a:ea typeface="Geneva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9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9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9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9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8025"/>
        </a:spcAft>
        <a:buClr>
          <a:srgbClr val="000000"/>
        </a:buClr>
        <a:buSzPct val="100000"/>
        <a:buFont typeface="Times New Roman" panose="02020603050405020304" pitchFamily="18" charset="0"/>
        <a:defRPr sz="18100">
          <a:solidFill>
            <a:srgbClr val="000000"/>
          </a:solidFill>
          <a:latin typeface="+mn-lt"/>
          <a:ea typeface="Geneva" charset="0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6400"/>
        </a:spcAft>
        <a:buClr>
          <a:srgbClr val="000000"/>
        </a:buClr>
        <a:buSzPct val="100000"/>
        <a:buFont typeface="Times New Roman" panose="02020603050405020304" pitchFamily="18" charset="0"/>
        <a:defRPr sz="15800">
          <a:solidFill>
            <a:srgbClr val="000000"/>
          </a:solidFill>
          <a:latin typeface="+mn-lt"/>
          <a:ea typeface="Arial Unicode MS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813"/>
        </a:spcAft>
        <a:buClr>
          <a:srgbClr val="000000"/>
        </a:buClr>
        <a:buSzPct val="100000"/>
        <a:buFont typeface="Times New Roman" panose="02020603050405020304" pitchFamily="18" charset="0"/>
        <a:defRPr sz="13600">
          <a:solidFill>
            <a:srgbClr val="000000"/>
          </a:solidFill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3200"/>
        </a:spcAft>
        <a:buClr>
          <a:srgbClr val="000000"/>
        </a:buClr>
        <a:buSzPct val="100000"/>
        <a:buFont typeface="Times New Roman" panose="02020603050405020304" pitchFamily="18" charset="0"/>
        <a:defRPr sz="11300">
          <a:solidFill>
            <a:srgbClr val="000000"/>
          </a:solidFill>
          <a:latin typeface="+mn-lt"/>
          <a:ea typeface="Arial Unicode MS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1600"/>
        </a:spcAft>
        <a:buClr>
          <a:srgbClr val="000000"/>
        </a:buClr>
        <a:buSzPct val="100000"/>
        <a:buFont typeface="Times New Roman" panose="02020603050405020304" pitchFamily="18" charset="0"/>
        <a:defRPr sz="11300">
          <a:solidFill>
            <a:srgbClr val="000000"/>
          </a:solidFill>
          <a:latin typeface="+mn-lt"/>
          <a:ea typeface="Arial Unicode MS" charset="0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160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160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160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1600"/>
        </a:spcAft>
        <a:buClr>
          <a:srgbClr val="000000"/>
        </a:buClr>
        <a:buSzPct val="100000"/>
        <a:buFont typeface="Times New Roman" pitchFamily="16" charset="0"/>
        <a:defRPr sz="113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1C7C90A-0381-0A99-0402-324E0D82BF12}"/>
              </a:ext>
            </a:extLst>
          </p:cNvPr>
          <p:cNvSpPr/>
          <p:nvPr/>
        </p:nvSpPr>
        <p:spPr bwMode="auto">
          <a:xfrm>
            <a:off x="-15927" y="31931163"/>
            <a:ext cx="30275213" cy="10872604"/>
          </a:xfrm>
          <a:prstGeom prst="rect">
            <a:avLst/>
          </a:prstGeom>
          <a:gradFill>
            <a:gsLst>
              <a:gs pos="0">
                <a:schemeClr val="bg1"/>
              </a:gs>
              <a:gs pos="18880">
                <a:schemeClr val="bg1"/>
              </a:gs>
              <a:gs pos="59000">
                <a:schemeClr val="accent1">
                  <a:lumMod val="5000"/>
                  <a:lumOff val="95000"/>
                </a:schemeClr>
              </a:gs>
              <a:gs pos="100000">
                <a:srgbClr val="105984"/>
              </a:gs>
            </a:gsLst>
            <a:lin ang="4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latin typeface="Arial" charset="0"/>
              <a:ea typeface="Geneva" pitchFamily="125" charset="-128"/>
            </a:endParaRPr>
          </a:p>
        </p:txBody>
      </p:sp>
      <p:sp>
        <p:nvSpPr>
          <p:cNvPr id="7" name="Rectangle: Rounded Corners 57">
            <a:extLst>
              <a:ext uri="{FF2B5EF4-FFF2-40B4-BE49-F238E27FC236}">
                <a16:creationId xmlns:a16="http://schemas.microsoft.com/office/drawing/2014/main" id="{D395D4B4-73A8-5715-471D-6895E8499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30" y="7936385"/>
            <a:ext cx="10488613" cy="21444289"/>
          </a:xfrm>
          <a:prstGeom prst="roundRect">
            <a:avLst>
              <a:gd name="adj" fmla="val 0"/>
            </a:avLst>
          </a:prstGeom>
          <a:gradFill flip="none" rotWithShape="1">
            <a:gsLst>
              <a:gs pos="23000">
                <a:srgbClr val="EEF9F4"/>
              </a:gs>
              <a:gs pos="68000">
                <a:srgbClr val="E6F6EF"/>
              </a:gs>
            </a:gsLst>
            <a:lin ang="13500000" scaled="1"/>
            <a:tileRect/>
          </a:gradFill>
          <a:ln w="76200" algn="ctr">
            <a:noFill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ea typeface="Geneva" pitchFamily="125" charset="-12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6AAB81-1CB2-47C9-5E71-DFC0B3FED947}"/>
              </a:ext>
            </a:extLst>
          </p:cNvPr>
          <p:cNvSpPr/>
          <p:nvPr/>
        </p:nvSpPr>
        <p:spPr bwMode="auto">
          <a:xfrm>
            <a:off x="20662" y="-78238"/>
            <a:ext cx="30275213" cy="715762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4000">
                <a:srgbClr val="105984"/>
              </a:gs>
            </a:gsLst>
            <a:lin ang="7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latin typeface="Arial" charset="0"/>
              <a:ea typeface="Geneva" pitchFamily="125" charset="-128"/>
            </a:endParaRP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267DB6AF-22E5-26D3-0AC1-7474684A9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630" y="1021862"/>
            <a:ext cx="18002000" cy="43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8760" rIns="0" bIns="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OF THE POSTER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198F257A-3A33-F693-EF10-89F90B80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630" y="4711411"/>
            <a:ext cx="157241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140256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>
              <a:lnSpc>
                <a:spcPct val="100000"/>
              </a:lnSpc>
              <a:spcAft>
                <a:spcPct val="0"/>
              </a:spcAft>
            </a:pPr>
            <a:r>
              <a:rPr lang="en-US" altLang="en-U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Author Name¹, Author Name², Author Name³</a:t>
            </a:r>
            <a:endParaRPr lang="en-US" alt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8" name="Text Box 5">
            <a:extLst>
              <a:ext uri="{FF2B5EF4-FFF2-40B4-BE49-F238E27FC236}">
                <a16:creationId xmlns:a16="http://schemas.microsoft.com/office/drawing/2014/main" id="{90BF3B0A-29D4-F56D-3C02-15A4699B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9465899"/>
            <a:ext cx="9720287" cy="190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defTabSz="914400">
              <a:spcAft>
                <a:spcPct val="0"/>
              </a:spcAft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Brief background of the topic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Why this research is important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Clearly state the research gap or problem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End with the aim/objective of the study</a:t>
            </a:r>
          </a:p>
        </p:txBody>
      </p:sp>
      <p:sp>
        <p:nvSpPr>
          <p:cNvPr id="3080" name="Institute of Enzymology, Research Centre for Natural Sciences, Hungarian Academy of Sciences, Budapest, Hungary">
            <a:extLst>
              <a:ext uri="{FF2B5EF4-FFF2-40B4-BE49-F238E27FC236}">
                <a16:creationId xmlns:a16="http://schemas.microsoft.com/office/drawing/2014/main" id="{A60E8E2A-7BE7-F55F-01AC-BF1FC933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6888" y="4624017"/>
            <a:ext cx="6215063" cy="15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4999" tIns="44999" rIns="44999" bIns="44999">
            <a:spAutoFit/>
          </a:bodyPr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 eaLnBrk="1">
              <a:lnSpc>
                <a:spcPct val="100000"/>
              </a:lnSpc>
              <a:spcAft>
                <a:spcPct val="0"/>
              </a:spcAft>
            </a:pPr>
            <a:r>
              <a:rPr lang="en-US" altLang="en-US" sz="3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Department of Biology,</a:t>
            </a:r>
            <a:endParaRPr lang="en-GB" alt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defTabSz="914400" eaLnBrk="1">
              <a:lnSpc>
                <a:spcPct val="100000"/>
              </a:lnSpc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College of Science, </a:t>
            </a:r>
          </a:p>
          <a:p>
            <a:pPr algn="ctr" defTabSz="914400" eaLnBrk="1">
              <a:lnSpc>
                <a:spcPct val="100000"/>
              </a:lnSpc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University of </a:t>
            </a:r>
            <a:r>
              <a:rPr lang="en-US" alt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Zakho</a:t>
            </a:r>
            <a:endParaRPr lang="en-US" alt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CONCLUSIONS and future directions">
            <a:extLst>
              <a:ext uri="{FF2B5EF4-FFF2-40B4-BE49-F238E27FC236}">
                <a16:creationId xmlns:a16="http://schemas.microsoft.com/office/drawing/2014/main" id="{9EBCDBEB-7B7D-BC6A-ECC8-308192E5E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7217" y="8166386"/>
            <a:ext cx="3046412" cy="687387"/>
          </a:xfrm>
          <a:prstGeom prst="rect">
            <a:avLst/>
          </a:prstGeom>
          <a:noFill/>
          <a:ln>
            <a:noFill/>
          </a:ln>
        </p:spPr>
        <p:txBody>
          <a:bodyPr lIns="45719" rIns="45719">
            <a:spAutoFit/>
          </a:bodyPr>
          <a:lstStyle>
            <a:lvl1pPr defTabSz="914400">
              <a:defRPr sz="4000" b="1" cap="al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hu-HU" dirty="0">
                <a:solidFill>
                  <a:srgbClr val="0070C0"/>
                </a:solidFill>
                <a:latin typeface="Gill Sans MT" panose="020B0502020104020203" pitchFamily="34" charset="0"/>
                <a:cs typeface="Cooper Black"/>
              </a:rPr>
              <a:t>Results</a:t>
            </a:r>
            <a:endParaRPr dirty="0">
              <a:solidFill>
                <a:srgbClr val="0070C0"/>
              </a:solidFill>
              <a:latin typeface="Gill Sans MT" panose="020B0502020104020203" pitchFamily="34" charset="0"/>
              <a:cs typeface="Cooper Black"/>
            </a:endParaRPr>
          </a:p>
        </p:txBody>
      </p:sp>
      <p:sp>
        <p:nvSpPr>
          <p:cNvPr id="12" name="CONCLUSIONS and future directions">
            <a:extLst>
              <a:ext uri="{FF2B5EF4-FFF2-40B4-BE49-F238E27FC236}">
                <a16:creationId xmlns:a16="http://schemas.microsoft.com/office/drawing/2014/main" id="{8A5E29B0-70A6-11C5-9C54-0CF6682E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078" y="8217275"/>
            <a:ext cx="4752975" cy="664797"/>
          </a:xfrm>
          <a:prstGeom prst="rect">
            <a:avLst/>
          </a:prstGeom>
          <a:noFill/>
          <a:ln>
            <a:noFill/>
          </a:ln>
        </p:spPr>
        <p:txBody>
          <a:bodyPr lIns="45719" rIns="45719">
            <a:spAutoFit/>
          </a:bodyPr>
          <a:lstStyle>
            <a:lvl1pPr defTabSz="914400">
              <a:defRPr sz="4000" b="1" cap="al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hu-HU" dirty="0">
                <a:solidFill>
                  <a:srgbClr val="0070C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INTRODUCTION</a:t>
            </a:r>
            <a:endParaRPr dirty="0">
              <a:solidFill>
                <a:srgbClr val="0070C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084" name="Text Box 5">
            <a:extLst>
              <a:ext uri="{FF2B5EF4-FFF2-40B4-BE49-F238E27FC236}">
                <a16:creationId xmlns:a16="http://schemas.microsoft.com/office/drawing/2014/main" id="{54D479F7-CCFF-5F1E-F8E8-E8F8861BB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5638" y="9297246"/>
            <a:ext cx="93376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3600" b="1" dirty="0">
                <a:solidFill>
                  <a:srgbClr val="0070C0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Main title of the result 1</a:t>
            </a:r>
            <a:endParaRPr lang="en-IE" altLang="en-US" sz="3600" b="1" dirty="0">
              <a:solidFill>
                <a:srgbClr val="0070C0"/>
              </a:solidFill>
              <a:latin typeface="Gill Sans MT" panose="020B0502020104020203" pitchFamily="34" charset="77"/>
            </a:endParaRPr>
          </a:p>
        </p:txBody>
      </p:sp>
      <p:sp>
        <p:nvSpPr>
          <p:cNvPr id="3085" name="Text Box 5">
            <a:extLst>
              <a:ext uri="{FF2B5EF4-FFF2-40B4-BE49-F238E27FC236}">
                <a16:creationId xmlns:a16="http://schemas.microsoft.com/office/drawing/2014/main" id="{736B0C3D-5549-0C2E-F096-5562B2028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9938" y="17578315"/>
            <a:ext cx="1191418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3600" b="1" dirty="0">
                <a:solidFill>
                  <a:srgbClr val="0070C0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Main title of the result 3</a:t>
            </a:r>
            <a:endParaRPr lang="en-GB" altLang="en-US" sz="3600" b="1" dirty="0">
              <a:solidFill>
                <a:srgbClr val="0070C0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3086" name="Text Box 5">
            <a:extLst>
              <a:ext uri="{FF2B5EF4-FFF2-40B4-BE49-F238E27FC236}">
                <a16:creationId xmlns:a16="http://schemas.microsoft.com/office/drawing/2014/main" id="{AF38A958-271A-D324-8709-79675C7B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5638" y="13365883"/>
            <a:ext cx="169116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3600" b="1" dirty="0">
                <a:solidFill>
                  <a:srgbClr val="0070C0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Main title of the result 2</a:t>
            </a:r>
            <a:endParaRPr lang="en-GB" altLang="en-US" sz="3600" b="1" dirty="0">
              <a:solidFill>
                <a:srgbClr val="0070C0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108" name="CONCLUSIONS and future directions">
            <a:extLst>
              <a:ext uri="{FF2B5EF4-FFF2-40B4-BE49-F238E27FC236}">
                <a16:creationId xmlns:a16="http://schemas.microsoft.com/office/drawing/2014/main" id="{5BB127E5-1D6A-A9E6-3854-97026529A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294" y="30467747"/>
            <a:ext cx="4737100" cy="665163"/>
          </a:xfrm>
          <a:prstGeom prst="rect">
            <a:avLst/>
          </a:prstGeom>
          <a:noFill/>
          <a:ln>
            <a:noFill/>
          </a:ln>
        </p:spPr>
        <p:txBody>
          <a:bodyPr lIns="45719" rIns="45719">
            <a:spAutoFit/>
          </a:bodyPr>
          <a:lstStyle>
            <a:lvl1pPr defTabSz="914400">
              <a:defRPr sz="4000" b="1" cap="al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0"/>
                <a:cs typeface="Cooper Black"/>
              </a:rPr>
              <a:t>Conclusions</a:t>
            </a:r>
            <a:endParaRPr dirty="0">
              <a:solidFill>
                <a:srgbClr val="0070C0"/>
              </a:solidFill>
              <a:latin typeface="Gill Sans MT" panose="020B0502020104020203" pitchFamily="34" charset="0"/>
              <a:cs typeface="Cooper Black"/>
            </a:endParaRPr>
          </a:p>
        </p:txBody>
      </p:sp>
      <p:sp>
        <p:nvSpPr>
          <p:cNvPr id="3089" name="Text Box 5">
            <a:extLst>
              <a:ext uri="{FF2B5EF4-FFF2-40B4-BE49-F238E27FC236}">
                <a16:creationId xmlns:a16="http://schemas.microsoft.com/office/drawing/2014/main" id="{21316AA2-9C3C-A248-4F6A-A9256C42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8275" y="31632996"/>
            <a:ext cx="16799001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defTabSz="9144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Key takeaway messages (2–4 bullet points)</a:t>
            </a:r>
          </a:p>
          <a:p>
            <a:pPr algn="just" defTabSz="9144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How the findings answer the research question</a:t>
            </a:r>
          </a:p>
          <a:p>
            <a:pPr algn="just" defTabSz="9144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Potential implications or applications</a:t>
            </a:r>
          </a:p>
        </p:txBody>
      </p:sp>
      <p:sp>
        <p:nvSpPr>
          <p:cNvPr id="3090" name="Text Box 5">
            <a:extLst>
              <a:ext uri="{FF2B5EF4-FFF2-40B4-BE49-F238E27FC236}">
                <a16:creationId xmlns:a16="http://schemas.microsoft.com/office/drawing/2014/main" id="{FB2F1CEC-B167-3CFC-8A40-A2DA606C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1688" y="18680016"/>
            <a:ext cx="16846550" cy="384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findings of the study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 to figures, graphs, or tables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 statistically significant results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(Example: “Figure 1 shows…”, “A significant increase was observed…”)</a:t>
            </a:r>
          </a:p>
        </p:txBody>
      </p:sp>
      <p:sp>
        <p:nvSpPr>
          <p:cNvPr id="3091" name="Text Box 5">
            <a:extLst>
              <a:ext uri="{FF2B5EF4-FFF2-40B4-BE49-F238E27FC236}">
                <a16:creationId xmlns:a16="http://schemas.microsoft.com/office/drawing/2014/main" id="{C18FDE3C-72FF-0765-0B66-E9B3BB25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551" y="14244341"/>
            <a:ext cx="16911637" cy="4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findings of the study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 to figures, graphs, or tables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 statistically significant results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(Example: “Figure 1 shows…”, “A significant increase was observed…”)</a:t>
            </a:r>
          </a:p>
        </p:txBody>
      </p:sp>
      <p:sp>
        <p:nvSpPr>
          <p:cNvPr id="3095" name="Text Box 5">
            <a:extLst>
              <a:ext uri="{FF2B5EF4-FFF2-40B4-BE49-F238E27FC236}">
                <a16:creationId xmlns:a16="http://schemas.microsoft.com/office/drawing/2014/main" id="{7C9BBBDE-1C46-72C0-9963-298E296DA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8275" y="10057521"/>
            <a:ext cx="16952913" cy="374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findings of the study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 to figures, graphs, or tables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 statistically significant results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(Example: “Figure 1 shows…”, “A significant increase was observed…”)</a:t>
            </a:r>
          </a:p>
        </p:txBody>
      </p:sp>
      <p:sp>
        <p:nvSpPr>
          <p:cNvPr id="3103" name="TextBox 64">
            <a:extLst>
              <a:ext uri="{FF2B5EF4-FFF2-40B4-BE49-F238E27FC236}">
                <a16:creationId xmlns:a16="http://schemas.microsoft.com/office/drawing/2014/main" id="{48095180-C7DE-741A-4C06-9FBF8C23E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593" y="5789819"/>
            <a:ext cx="19021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just" defTabSz="914400"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Affiliation, Department, University, City, Country</a:t>
            </a:r>
          </a:p>
          <a:p>
            <a:pPr algn="just" defTabSz="914400"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Affiliation, Department, University, City, Country</a:t>
            </a:r>
            <a:endParaRPr lang="en-GB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33" name="Text Box 5">
            <a:extLst>
              <a:ext uri="{FF2B5EF4-FFF2-40B4-BE49-F238E27FC236}">
                <a16:creationId xmlns:a16="http://schemas.microsoft.com/office/drawing/2014/main" id="{DA0BDB28-BDAD-50BE-9185-8623CD2F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9243" y="22482868"/>
            <a:ext cx="16859250" cy="230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findings of the study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 to figures, graphs, or tables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 statistically significant results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(Example: “Figure 1 shows…”, “A significant increase was observed…”)</a:t>
            </a:r>
          </a:p>
        </p:txBody>
      </p:sp>
      <p:sp>
        <p:nvSpPr>
          <p:cNvPr id="3134" name="Text Box 5">
            <a:extLst>
              <a:ext uri="{FF2B5EF4-FFF2-40B4-BE49-F238E27FC236}">
                <a16:creationId xmlns:a16="http://schemas.microsoft.com/office/drawing/2014/main" id="{164743CD-5618-9339-720D-CF5BA3A2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2163" y="21682771"/>
            <a:ext cx="1618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3600" b="1" dirty="0">
                <a:solidFill>
                  <a:srgbClr val="0070C0"/>
                </a:solidFill>
                <a:latin typeface="Gill Sans MT" panose="020B0502020104020203" pitchFamily="34" charset="77"/>
                <a:cs typeface="Calibri" panose="020F0502020204030204" pitchFamily="34" charset="0"/>
              </a:rPr>
              <a:t>Main title of the result 4</a:t>
            </a:r>
            <a:endParaRPr lang="en-GB" altLang="en-US" sz="3600" b="1" dirty="0">
              <a:solidFill>
                <a:srgbClr val="0070C0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id="{8E0A829A-F3C4-F92B-B2DD-0B5C7C5A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1148" y="27196749"/>
            <a:ext cx="16109073" cy="261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design (in vitro, in vivo, clinical, bioinformatics, etc.)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 or subjects used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experimental techniques</a:t>
            </a:r>
          </a:p>
          <a:p>
            <a:pPr algn="just" defTabSz="914400"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analysis(Use bullet points for clarity)</a:t>
            </a:r>
          </a:p>
        </p:txBody>
      </p:sp>
      <p:pic>
        <p:nvPicPr>
          <p:cNvPr id="3149" name="Picture 3148">
            <a:extLst>
              <a:ext uri="{FF2B5EF4-FFF2-40B4-BE49-F238E27FC236}">
                <a16:creationId xmlns:a16="http://schemas.microsoft.com/office/drawing/2014/main" id="{F1DACC73-F8BA-A16A-A8F4-3F7E0B2FC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20" y="1088370"/>
            <a:ext cx="4351838" cy="4351838"/>
          </a:xfrm>
          <a:prstGeom prst="rect">
            <a:avLst/>
          </a:prstGeom>
        </p:spPr>
      </p:pic>
      <p:pic>
        <p:nvPicPr>
          <p:cNvPr id="1029" name="Picture 5" descr="University of Zakho Logo HD by farhadGuli on DeviantArt">
            <a:extLst>
              <a:ext uri="{FF2B5EF4-FFF2-40B4-BE49-F238E27FC236}">
                <a16:creationId xmlns:a16="http://schemas.microsoft.com/office/drawing/2014/main" id="{C441C7FA-A367-1174-1DAB-CA26F083C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725" y="1298504"/>
            <a:ext cx="3318371" cy="331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stitute of Enzymology, Research Centre for Natural Sciences, Hungarian Academy of Sciences, Budapest, Hungary">
            <a:extLst>
              <a:ext uri="{FF2B5EF4-FFF2-40B4-BE49-F238E27FC236}">
                <a16:creationId xmlns:a16="http://schemas.microsoft.com/office/drawing/2014/main" id="{273CA75E-1998-3A14-3861-259BFA68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145" y="5488113"/>
            <a:ext cx="3532333" cy="107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4999" tIns="44999" rIns="44999" bIns="44999">
            <a:spAutoFit/>
          </a:bodyPr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 eaLnBrk="1">
              <a:lnSpc>
                <a:spcPct val="100000"/>
              </a:lnSpc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  <a:r>
              <a:rPr lang="en-US" altLang="en-US" sz="3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</a:t>
            </a: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Annual Senior </a:t>
            </a:r>
            <a:r>
              <a:rPr lang="en-US" altLang="en-US" sz="3200" b="1" spc="-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Science Conference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1C3F31-D319-6D6F-7B94-F594422AC99D}"/>
              </a:ext>
            </a:extLst>
          </p:cNvPr>
          <p:cNvCxnSpPr/>
          <p:nvPr/>
        </p:nvCxnSpPr>
        <p:spPr bwMode="auto">
          <a:xfrm>
            <a:off x="1288728" y="9009363"/>
            <a:ext cx="9744422" cy="0"/>
          </a:xfrm>
          <a:prstGeom prst="line">
            <a:avLst/>
          </a:prstGeom>
          <a:ln w="38100">
            <a:solidFill>
              <a:srgbClr val="105984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: Rounded Corners 57">
            <a:extLst>
              <a:ext uri="{FF2B5EF4-FFF2-40B4-BE49-F238E27FC236}">
                <a16:creationId xmlns:a16="http://schemas.microsoft.com/office/drawing/2014/main" id="{E66105B9-2014-E6ED-A07B-C2D4A35D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97" y="30179715"/>
            <a:ext cx="10488613" cy="517280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ea typeface="Geneva" pitchFamily="125" charset="-128"/>
            </a:endParaRPr>
          </a:p>
        </p:txBody>
      </p:sp>
      <p:sp>
        <p:nvSpPr>
          <p:cNvPr id="13" name="CONCLUSIONS and future directions">
            <a:extLst>
              <a:ext uri="{FF2B5EF4-FFF2-40B4-BE49-F238E27FC236}">
                <a16:creationId xmlns:a16="http://schemas.microsoft.com/office/drawing/2014/main" id="{5BEA7F16-FEFC-2FE3-6566-C31875A6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945" y="30460605"/>
            <a:ext cx="4752975" cy="664797"/>
          </a:xfrm>
          <a:prstGeom prst="rect">
            <a:avLst/>
          </a:prstGeom>
          <a:noFill/>
          <a:ln>
            <a:noFill/>
          </a:ln>
        </p:spPr>
        <p:txBody>
          <a:bodyPr lIns="45719" rIns="45719">
            <a:spAutoFit/>
          </a:bodyPr>
          <a:lstStyle>
            <a:lvl1pPr defTabSz="914400">
              <a:defRPr sz="4000" b="1" cap="al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AIM/OBJECTIVE</a:t>
            </a:r>
            <a:endParaRPr dirty="0">
              <a:solidFill>
                <a:srgbClr val="0070C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75FE33-4CCA-C46A-A06F-44A61DF95A15}"/>
              </a:ext>
            </a:extLst>
          </p:cNvPr>
          <p:cNvCxnSpPr/>
          <p:nvPr/>
        </p:nvCxnSpPr>
        <p:spPr bwMode="auto">
          <a:xfrm>
            <a:off x="1242595" y="31252693"/>
            <a:ext cx="9744422" cy="0"/>
          </a:xfrm>
          <a:prstGeom prst="line">
            <a:avLst/>
          </a:prstGeom>
          <a:ln w="38100">
            <a:solidFill>
              <a:srgbClr val="105984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 Box 5">
            <a:extLst>
              <a:ext uri="{FF2B5EF4-FFF2-40B4-BE49-F238E27FC236}">
                <a16:creationId xmlns:a16="http://schemas.microsoft.com/office/drawing/2014/main" id="{D210B2DA-C5E1-6717-A564-94DBDB09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720" y="31680906"/>
            <a:ext cx="9571982" cy="24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457200" indent="-457200" algn="just" defTabSz="9144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investigate…</a:t>
            </a:r>
          </a:p>
          <a:p>
            <a:pPr marL="457200" indent="-457200" algn="just" defTabSz="9144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evaluate…</a:t>
            </a:r>
          </a:p>
          <a:p>
            <a:pPr marL="457200" indent="-457200" algn="just" defTabSz="9144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determine the role of…</a:t>
            </a:r>
          </a:p>
        </p:txBody>
      </p:sp>
      <p:sp>
        <p:nvSpPr>
          <p:cNvPr id="17" name="CONCLUSIONS and future directions">
            <a:extLst>
              <a:ext uri="{FF2B5EF4-FFF2-40B4-BE49-F238E27FC236}">
                <a16:creationId xmlns:a16="http://schemas.microsoft.com/office/drawing/2014/main" id="{CD4695FD-FC9F-2F6B-7E01-DDB57243C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1050" y="25931243"/>
            <a:ext cx="13203968" cy="664797"/>
          </a:xfrm>
          <a:prstGeom prst="rect">
            <a:avLst/>
          </a:prstGeom>
          <a:noFill/>
          <a:ln>
            <a:noFill/>
          </a:ln>
        </p:spPr>
        <p:txBody>
          <a:bodyPr wrap="square" lIns="45719" rIns="45719">
            <a:spAutoFit/>
          </a:bodyPr>
          <a:lstStyle>
            <a:lvl1pPr defTabSz="914400">
              <a:defRPr sz="4000" b="1" cap="al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  <a:cs typeface="Cooper Black"/>
              </a:rPr>
              <a:t>Material and methods (optional)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75CC59-46CB-1B4A-12BF-A5A9F9935B26}"/>
              </a:ext>
            </a:extLst>
          </p:cNvPr>
          <p:cNvCxnSpPr>
            <a:cxnSpLocks/>
          </p:cNvCxnSpPr>
          <p:nvPr/>
        </p:nvCxnSpPr>
        <p:spPr bwMode="auto">
          <a:xfrm>
            <a:off x="12017920" y="9009363"/>
            <a:ext cx="16988805" cy="0"/>
          </a:xfrm>
          <a:prstGeom prst="line">
            <a:avLst/>
          </a:prstGeom>
          <a:ln w="38100">
            <a:solidFill>
              <a:srgbClr val="105984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C46715-EBF8-40B4-62CE-646322CE1A5E}"/>
              </a:ext>
            </a:extLst>
          </p:cNvPr>
          <p:cNvCxnSpPr>
            <a:cxnSpLocks/>
          </p:cNvCxnSpPr>
          <p:nvPr/>
        </p:nvCxnSpPr>
        <p:spPr bwMode="auto">
          <a:xfrm>
            <a:off x="12089433" y="31259835"/>
            <a:ext cx="16988805" cy="0"/>
          </a:xfrm>
          <a:prstGeom prst="line">
            <a:avLst/>
          </a:prstGeom>
          <a:ln w="38100">
            <a:solidFill>
              <a:srgbClr val="105984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CONCLUSIONS and future directions">
            <a:extLst>
              <a:ext uri="{FF2B5EF4-FFF2-40B4-BE49-F238E27FC236}">
                <a16:creationId xmlns:a16="http://schemas.microsoft.com/office/drawing/2014/main" id="{AA910888-07B3-49C8-B8A2-17EC1954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7018" y="34252967"/>
            <a:ext cx="8443236" cy="664797"/>
          </a:xfrm>
          <a:prstGeom prst="rect">
            <a:avLst/>
          </a:prstGeom>
          <a:noFill/>
          <a:ln>
            <a:noFill/>
          </a:ln>
        </p:spPr>
        <p:txBody>
          <a:bodyPr wrap="square" lIns="45719" rIns="45719">
            <a:spAutoFit/>
          </a:bodyPr>
          <a:lstStyle>
            <a:lvl1pPr defTabSz="914400">
              <a:defRPr sz="4000" b="1" cap="al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0"/>
                <a:cs typeface="Cooper Black"/>
              </a:rPr>
              <a:t>Future plans (Optional)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ACA2E891-12EE-7828-05A9-F608D0852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1149" y="35163514"/>
            <a:ext cx="16799001" cy="136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defTabSz="9144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If there are future plans put it here</a:t>
            </a:r>
          </a:p>
          <a:p>
            <a:pPr algn="just" defTabSz="9144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5B4657-5BCD-9CBB-8DC8-E3F904EFC36D}"/>
              </a:ext>
            </a:extLst>
          </p:cNvPr>
          <p:cNvCxnSpPr>
            <a:cxnSpLocks/>
          </p:cNvCxnSpPr>
          <p:nvPr/>
        </p:nvCxnSpPr>
        <p:spPr bwMode="auto">
          <a:xfrm>
            <a:off x="12198375" y="35045055"/>
            <a:ext cx="16988805" cy="0"/>
          </a:xfrm>
          <a:prstGeom prst="line">
            <a:avLst/>
          </a:prstGeom>
          <a:ln w="38100">
            <a:solidFill>
              <a:srgbClr val="105984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: Rounded Corners 57">
            <a:extLst>
              <a:ext uri="{FF2B5EF4-FFF2-40B4-BE49-F238E27FC236}">
                <a16:creationId xmlns:a16="http://schemas.microsoft.com/office/drawing/2014/main" id="{8E1813DB-F512-B849-9772-FD26FED7E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332" y="36690555"/>
            <a:ext cx="10488613" cy="419327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ea typeface="Geneva" pitchFamily="125" charset="-128"/>
            </a:endParaRP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D1D36B83-42B4-B9D8-2FA5-EE49EEB3B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479" y="38001705"/>
            <a:ext cx="9078119" cy="15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Author et al., Journal, Year</a:t>
            </a:r>
          </a:p>
          <a:p>
            <a:pPr defTabSz="914400" eaLnBrk="1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Author et al., Journal, Year</a:t>
            </a:r>
          </a:p>
          <a:p>
            <a:pPr defTabSz="914400" eaLnBrk="1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(Keep it short – 3–6 references max)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CLUSIONS and future directions">
            <a:extLst>
              <a:ext uri="{FF2B5EF4-FFF2-40B4-BE49-F238E27FC236}">
                <a16:creationId xmlns:a16="http://schemas.microsoft.com/office/drawing/2014/main" id="{88F0558F-2427-0337-D00A-93064F67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380" y="37099625"/>
            <a:ext cx="11029260" cy="664797"/>
          </a:xfrm>
          <a:prstGeom prst="rect">
            <a:avLst/>
          </a:prstGeom>
          <a:noFill/>
          <a:ln>
            <a:noFill/>
          </a:ln>
        </p:spPr>
        <p:txBody>
          <a:bodyPr wrap="square" lIns="45719" rIns="45719">
            <a:spAutoFit/>
          </a:bodyPr>
          <a:lstStyle>
            <a:lvl1pPr defTabSz="914400">
              <a:defRPr sz="4000" b="1" cap="al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  <a:cs typeface="Cooper Black"/>
              </a:rPr>
              <a:t>References</a:t>
            </a:r>
          </a:p>
        </p:txBody>
      </p:sp>
      <p:sp>
        <p:nvSpPr>
          <p:cNvPr id="28" name="CONCLUSIONS and future directions">
            <a:extLst>
              <a:ext uri="{FF2B5EF4-FFF2-40B4-BE49-F238E27FC236}">
                <a16:creationId xmlns:a16="http://schemas.microsoft.com/office/drawing/2014/main" id="{7F0C44B2-B29C-3BAD-BA76-52897A01E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1441" y="37387657"/>
            <a:ext cx="8443236" cy="664797"/>
          </a:xfrm>
          <a:prstGeom prst="rect">
            <a:avLst/>
          </a:prstGeom>
          <a:noFill/>
          <a:ln>
            <a:noFill/>
          </a:ln>
        </p:spPr>
        <p:txBody>
          <a:bodyPr wrap="square" lIns="45719" rIns="45719">
            <a:spAutoFit/>
          </a:bodyPr>
          <a:lstStyle>
            <a:lvl1pPr defTabSz="914400">
              <a:defRPr sz="4000" b="1" cap="al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0"/>
                <a:cs typeface="Cooper Black"/>
              </a:rPr>
              <a:t> Acknowledgement</a:t>
            </a:r>
            <a:r>
              <a:rPr lang="en-GB" dirty="0">
                <a:latin typeface="Gill Sans MT" panose="020B0502020104020203" pitchFamily="34" charset="0"/>
                <a:cs typeface="Cooper Black"/>
              </a:rPr>
              <a:t> 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908F090F-BC8F-92D4-C719-788186BB9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1640" y="38552906"/>
            <a:ext cx="16799001" cy="187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defTabSz="9144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Funding sources</a:t>
            </a:r>
          </a:p>
          <a:p>
            <a:pPr algn="just" defTabSz="9144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Laboratory or institutional support</a:t>
            </a:r>
          </a:p>
          <a:p>
            <a:pPr algn="just" defTabSz="9144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Supervisors or collaborators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C8CBA5-01F7-DD59-297F-B344B6D3446F}"/>
              </a:ext>
            </a:extLst>
          </p:cNvPr>
          <p:cNvCxnSpPr>
            <a:cxnSpLocks/>
          </p:cNvCxnSpPr>
          <p:nvPr/>
        </p:nvCxnSpPr>
        <p:spPr bwMode="auto">
          <a:xfrm>
            <a:off x="12272798" y="38179745"/>
            <a:ext cx="16988805" cy="0"/>
          </a:xfrm>
          <a:prstGeom prst="line">
            <a:avLst/>
          </a:prstGeom>
          <a:ln w="38100">
            <a:solidFill>
              <a:srgbClr val="105984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763DAB3-D3E9-975B-B621-158DC151C858}"/>
              </a:ext>
            </a:extLst>
          </p:cNvPr>
          <p:cNvCxnSpPr>
            <a:cxnSpLocks/>
          </p:cNvCxnSpPr>
          <p:nvPr/>
        </p:nvCxnSpPr>
        <p:spPr bwMode="auto">
          <a:xfrm>
            <a:off x="12089433" y="26867347"/>
            <a:ext cx="16988805" cy="0"/>
          </a:xfrm>
          <a:prstGeom prst="line">
            <a:avLst/>
          </a:prstGeom>
          <a:ln w="38100">
            <a:solidFill>
              <a:srgbClr val="105984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: Top Corners One Rounded and One Snipped 33">
            <a:extLst>
              <a:ext uri="{FF2B5EF4-FFF2-40B4-BE49-F238E27FC236}">
                <a16:creationId xmlns:a16="http://schemas.microsoft.com/office/drawing/2014/main" id="{F99D95FE-F0F3-F5F1-D43A-B4F9EFD8DF57}"/>
              </a:ext>
            </a:extLst>
          </p:cNvPr>
          <p:cNvSpPr/>
          <p:nvPr/>
        </p:nvSpPr>
        <p:spPr bwMode="auto">
          <a:xfrm flipH="1">
            <a:off x="25866798" y="40607220"/>
            <a:ext cx="4390664" cy="2197150"/>
          </a:xfrm>
          <a:prstGeom prst="snipRoundRect">
            <a:avLst>
              <a:gd name="adj1" fmla="val 18255"/>
              <a:gd name="adj2" fmla="val 50000"/>
            </a:avLst>
          </a:prstGeom>
          <a:gradFill>
            <a:gsLst>
              <a:gs pos="23000">
                <a:srgbClr val="227078"/>
              </a:gs>
              <a:gs pos="68000">
                <a:srgbClr val="105984"/>
              </a:gs>
            </a:gsLst>
            <a:lin ang="4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5" name="Rectangle: Top Corners One Rounded and One Snipped 34">
            <a:extLst>
              <a:ext uri="{FF2B5EF4-FFF2-40B4-BE49-F238E27FC236}">
                <a16:creationId xmlns:a16="http://schemas.microsoft.com/office/drawing/2014/main" id="{A15DF550-BAB7-591F-0560-D35CCBE00EB5}"/>
              </a:ext>
            </a:extLst>
          </p:cNvPr>
          <p:cNvSpPr/>
          <p:nvPr/>
        </p:nvSpPr>
        <p:spPr bwMode="auto">
          <a:xfrm>
            <a:off x="-56082" y="41692468"/>
            <a:ext cx="26210912" cy="1141174"/>
          </a:xfrm>
          <a:prstGeom prst="snipRoundRect">
            <a:avLst>
              <a:gd name="adj1" fmla="val 8164"/>
              <a:gd name="adj2" fmla="val 0"/>
            </a:avLst>
          </a:prstGeom>
          <a:gradFill>
            <a:gsLst>
              <a:gs pos="1399">
                <a:schemeClr val="accent1">
                  <a:lumMod val="75000"/>
                </a:schemeClr>
              </a:gs>
              <a:gs pos="37000">
                <a:srgbClr val="227078"/>
              </a:gs>
              <a:gs pos="68000">
                <a:srgbClr val="105984"/>
              </a:gs>
            </a:gsLst>
            <a:lin ang="4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5AEB7D4-AB33-ED88-A7DA-6BFD23850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329" y="39763921"/>
            <a:ext cx="2416845" cy="2416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" name="Text Box 5">
            <a:extLst>
              <a:ext uri="{FF2B5EF4-FFF2-40B4-BE49-F238E27FC236}">
                <a16:creationId xmlns:a16="http://schemas.microsoft.com/office/drawing/2014/main" id="{D3E3056B-B395-9FAC-8C3B-E3CE844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572" y="41996169"/>
            <a:ext cx="16799001" cy="76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indent="0" algn="just" defTabSz="914400"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email </a:t>
            </a:r>
            <a:r>
              <a:rPr lang="en-US" alt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address@uoz.edu.krd</a:t>
            </a:r>
            <a:endParaRPr lang="en-US" alt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C23921C-3F79-730A-3251-553E23D08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2142" y="42019235"/>
            <a:ext cx="6150011" cy="76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lnSpc>
                <a:spcPct val="93000"/>
              </a:lnSpc>
              <a:spcAft>
                <a:spcPts val="8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8100">
                <a:solidFill>
                  <a:srgbClr val="000000"/>
                </a:solidFill>
                <a:latin typeface="Arial" panose="020B0604020202020204" pitchFamily="34" charset="0"/>
                <a:ea typeface="Geneva" panose="020B050303040404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6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5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48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3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3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13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indent="0" algn="just" defTabSz="914400"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Scan the barcode for the ASSC website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7398</TotalTime>
  <Words>365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Unicode MS</vt:lpstr>
      <vt:lpstr>Calibri</vt:lpstr>
      <vt:lpstr>Geneva</vt:lpstr>
      <vt:lpstr>Gill Sans MT</vt:lpstr>
      <vt:lpstr>Times New Roman</vt:lpstr>
      <vt:lpstr>Office-téma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Mevan Jacksi</dc:creator>
  <cp:lastModifiedBy>Mevan Jacksi</cp:lastModifiedBy>
  <cp:revision>240</cp:revision>
  <cp:lastPrinted>1601-01-01T00:00:00Z</cp:lastPrinted>
  <dcterms:created xsi:type="dcterms:W3CDTF">2012-05-21T09:55:32Z</dcterms:created>
  <dcterms:modified xsi:type="dcterms:W3CDTF">2025-12-19T22:06:41Z</dcterms:modified>
</cp:coreProperties>
</file>